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47"/>
  </p:notesMasterIdLst>
  <p:handoutMasterIdLst>
    <p:handoutMasterId r:id="rId48"/>
  </p:handoutMasterIdLst>
  <p:sldIdLst>
    <p:sldId id="383" r:id="rId5"/>
    <p:sldId id="385" r:id="rId6"/>
    <p:sldId id="386" r:id="rId7"/>
    <p:sldId id="355" r:id="rId8"/>
    <p:sldId id="350" r:id="rId9"/>
    <p:sldId id="351" r:id="rId10"/>
    <p:sldId id="352" r:id="rId11"/>
    <p:sldId id="353" r:id="rId12"/>
    <p:sldId id="354" r:id="rId13"/>
    <p:sldId id="357" r:id="rId14"/>
    <p:sldId id="356" r:id="rId15"/>
    <p:sldId id="358" r:id="rId16"/>
    <p:sldId id="359" r:id="rId17"/>
    <p:sldId id="381" r:id="rId18"/>
    <p:sldId id="360" r:id="rId19"/>
    <p:sldId id="366" r:id="rId20"/>
    <p:sldId id="361" r:id="rId21"/>
    <p:sldId id="362" r:id="rId22"/>
    <p:sldId id="365" r:id="rId23"/>
    <p:sldId id="363" r:id="rId24"/>
    <p:sldId id="367" r:id="rId25"/>
    <p:sldId id="368" r:id="rId26"/>
    <p:sldId id="380" r:id="rId27"/>
    <p:sldId id="371" r:id="rId28"/>
    <p:sldId id="372" r:id="rId29"/>
    <p:sldId id="377" r:id="rId30"/>
    <p:sldId id="376" r:id="rId31"/>
    <p:sldId id="379" r:id="rId32"/>
    <p:sldId id="387" r:id="rId33"/>
    <p:sldId id="378" r:id="rId34"/>
    <p:sldId id="316" r:id="rId35"/>
    <p:sldId id="337" r:id="rId36"/>
    <p:sldId id="343" r:id="rId37"/>
    <p:sldId id="342" r:id="rId38"/>
    <p:sldId id="336" r:id="rId39"/>
    <p:sldId id="324" r:id="rId40"/>
    <p:sldId id="346" r:id="rId41"/>
    <p:sldId id="328" r:id="rId42"/>
    <p:sldId id="345" r:id="rId43"/>
    <p:sldId id="331" r:id="rId44"/>
    <p:sldId id="347" r:id="rId45"/>
    <p:sldId id="34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78" d="100"/>
          <a:sy n="78" d="100"/>
        </p:scale>
        <p:origin x="180" y="4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59168-89D6-7D51-2622-2B6047C40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11299-9469-689F-554C-8053B77D1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04DF6-E86C-207F-1289-C1CD83BD4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C7135-D039-00D0-124F-8C59BB73F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778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E033C-E80C-7AB7-450F-B4A55942F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8A3B2-FC4D-D653-A39A-3F673571A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45EB9F-4BDA-7D8E-ADD9-521E9B546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F5C3C-6892-E4C5-15BB-41BD8B6EE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859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A5CF1-12B0-3807-0ACE-34C9DFA50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C5CBD-5C94-32EC-901E-90A2D53D57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CEB2B-1A55-FAD0-419F-8ACA1F48D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CC14E-056A-8339-23EF-75CCDDD8F6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574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926C3-993F-AD80-A2EA-7BBF3E225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23EBB-84F8-E129-A2A4-51ED7C6746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79131A-BF56-1760-B315-BD872CEED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EA9EC-056B-117B-2299-22AC0F9B1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431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A98D8-B89C-6525-C783-DC43A1C79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FD625-21A4-13BC-D98F-4CE48BC90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CC8E80-EBB7-8239-7D8F-CB8E38AEE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E3599-A93A-1EF5-8747-1F6742F93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62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851E6-A51D-38D2-076B-9ABCE500A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252D3B-C8B5-347D-A7E6-F4A50DF45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9BB371-0430-EECE-C62C-38523B427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CC3C7-D319-60AF-F12E-CD415BB2A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95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32D9D-E6B4-61B9-B9F6-DEDBD0DBA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2C4A1-DBE9-8DC6-2520-B2D510779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C2DC9D-A665-2B98-544A-87388C29B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26F37-ED11-5E26-E37D-E7CFC68DE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688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A52F4-1E68-410F-DD0F-5E7803B1F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7BBA20-FEC3-0F6F-DF51-1F8CE54CC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61692-2F98-C8B4-E92F-60E3B7981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BD574-273C-8ACC-AF76-C3A3A6995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11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036E6-3AA3-D2C0-E4A5-58049909C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799A59-8D5F-F6B9-9F34-2807FB024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EFD2EF-0F82-A603-0C99-79FD7624A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E7E0A-75BA-B4D4-727F-CA4A529B7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861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791F2-93FA-F012-A0D9-804FD6E35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F3CB49-3DAF-3E11-EA88-29C365EA1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53006-4837-D2BD-2DBC-93349ACFE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9C86A-2293-24BC-DD4C-2BA4AD7B5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35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52819-AB7B-04BE-333D-F6ADD2C2F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B4A469-D4BD-7094-F535-EA9BA0EAA6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F80C3-4EAF-407C-7E48-CE150E6FE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43A5D-B189-6FB7-D3F8-D1627406CD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2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BDDA2-38DF-F336-9543-244609C3C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29B44F-6DDF-E6BA-F09C-CE8AFF936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A2A3F-092E-D69A-EE38-CFA7CEE0D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BCDB4-0E71-C042-487D-ABF411B63C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13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5895E-2FAC-605C-1866-4AF76B296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40C9B-F645-EE4E-22AF-B72C7A057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2F01B-260B-3A05-ADC5-30B0BACDF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00946-0BE9-BCF7-1240-8284DB4A9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47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8F412-9662-E3F7-3F3B-7B85251AB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D16A6-D3EF-43DC-53ED-B973152BC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8C9BDB-CBFA-036D-FD2F-0707FCBD5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6B093-F9B6-1275-82BB-673EE124F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190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31FE5-A542-197E-021A-E8E089E4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9E119-48FC-FBF4-7348-82532DCB51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6C2BE7-75B6-1572-67E1-F8D5E4418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3B2B4-FE9A-9835-483A-616A8F4BF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92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814CF-35E9-AC12-266C-7B0BFE1B3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6BFE5-BE9E-A3BC-80FD-569E1F1454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FAAA7E-6973-8013-139C-D5C32A2DEC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07CFE-9918-A6DE-60AC-645D445933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681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B00AA-63BC-DC8D-4A06-2C8DF1B51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55B295-CD30-64AA-BC50-9F433DCCC3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D472D-126A-94AB-2D91-16CDE3CB2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CD286-905E-4CE9-E84E-55C7E87FDA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850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2A10F-0EA7-F826-B3E4-FEE8F5538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9CD74A-5FBC-4D2A-6DF3-0D9091D7F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83D058-FF30-4722-FEBB-CE7C98001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0474A-6854-64F9-BFC4-7DD9E1EF62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44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8156A-338F-EF98-3F9C-47D9D0E64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BA261-920D-CFF5-3F00-2088D8AA3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96E9D-E3F7-7C63-3F00-1D75BA93A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9CE20-590B-E31C-B7D3-623281B14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972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BFFD8-EBB7-91A1-BE47-ADB9DDC53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CEAA9F-695D-CBBB-95B4-3F2CBB8EC6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F6C5C-D88C-EE89-70BC-45D4634AE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A5A49-E6A9-53B6-3678-B6B390325C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92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87FD3-E081-472F-4AED-FD52428F3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EB2794-1688-E48C-3F9A-579CE0349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DD7974-8C41-01B6-DE39-F3F6C986B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AE1CE-6BB1-47CA-6F65-AC8937154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868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D35C4-8A98-6C73-6FB9-CB05962F4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A6B89-1770-6B2B-7D21-961A7352D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B907B6-F410-A099-CA8B-A4CC863AA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CF904-C959-4065-5D46-ADA3BE0092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682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84DA6-7007-1C9E-53B4-E60995CF4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4AE256-FC5B-9DE6-670D-0331803EB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4C3AFC-8098-DB71-B3E4-17E48A837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91BD9-CC73-B013-86E9-54B5A347E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13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32EEF-425C-CD58-DF90-BCE17831D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B8A596-CCFE-DFA0-C207-32522FCB0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9C8B37-6A5B-E543-2198-CAC5097C4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B492B-7781-FAC5-B803-5A9934034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722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7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105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063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8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3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230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E5111-B821-25C1-3750-F1CB0C72B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504E86-F285-A6E3-C33E-4175E44B1A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D835EF-2C51-0ED5-B5D7-C9DDF961A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CBF11-3F87-0F80-40A8-97A3340AF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48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674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0596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3B17C-F4A1-137E-F267-EA847C01C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74087-BB12-75F1-0CFA-9270DC8D1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0EDD71-912A-679B-2A58-0CF0CF6BA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262EB-6C23-8094-CDE7-35FBE73220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88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58266-4B99-44A1-8D64-36331EA4C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3D1D2C-6881-B7E0-D4A3-96417FFF1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76C277-480D-ACAF-D692-81E0C6DAD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EA6F4-1595-2102-BB6A-72BABB67AB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34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010B6-F257-2B11-BD40-472ECC567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757116-699D-0A31-22A2-9ACBE1A64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54FAA-A78F-6182-12B5-C5E669DC6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CB68C-F54F-7E1A-0DD2-E317BEBF0C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003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932F7-572C-613D-1B99-B92B8E4DA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75F3CC-2EB1-432D-31C0-B295018FC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2DAC0D-D314-46A4-1DE5-545DCB325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6D955-45FF-3733-8373-029840E1B6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36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C33BD-6460-BE9A-113B-D5FE976C7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A6DF2E-7CF9-5495-C8F6-F8D42694A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F99231-2223-7E24-7C0E-24C4CAA3B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C412B-521C-1C56-7BD6-9D406F8CC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7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hyperlink" Target="https://docs.google.com/presentation/d/1HcDEOKa8WZni4llrVgyFN8nAZkjzfZwJ/edit?slide=id.p1#slide=id.p1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199B2-AA22-E152-1A7B-D9CDA9522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615F0-A350-CB1E-DC67-0892BE4D3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543" y="614202"/>
            <a:ext cx="4125427" cy="2276856"/>
          </a:xfrm>
        </p:spPr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DEB2E843-978D-CDC2-C3E7-52ECB57B13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21" b="21"/>
          <a:stretch/>
        </p:blipFill>
        <p:spPr>
          <a:xfrm>
            <a:off x="783771" y="3161752"/>
            <a:ext cx="2596759" cy="259675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1D3CF-403B-2CA0-5E17-2053F66A59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4125424" cy="3144965"/>
          </a:xfrm>
        </p:spPr>
        <p:txBody>
          <a:bodyPr/>
          <a:lstStyle/>
          <a:p>
            <a:r>
              <a:rPr lang="en-US" altLang="zh-CN" dirty="0">
                <a:hlinkClick r:id="rId4"/>
              </a:rPr>
              <a:t>Ryan</a:t>
            </a:r>
            <a:endParaRPr lang="en-US" altLang="zh-CN" dirty="0"/>
          </a:p>
          <a:p>
            <a:r>
              <a:rPr lang="en-US" altLang="zh-CN" dirty="0"/>
              <a:t>Amelia</a:t>
            </a:r>
          </a:p>
          <a:p>
            <a:r>
              <a:rPr lang="en-US" altLang="zh-CN" dirty="0"/>
              <a:t>Tricia</a:t>
            </a:r>
            <a:endParaRPr lang="en-US" dirty="0"/>
          </a:p>
          <a:p>
            <a:endParaRPr lang="en-US" dirty="0"/>
          </a:p>
        </p:txBody>
      </p:sp>
      <p:sp useBgFill="1">
        <p:nvSpPr>
          <p:cNvPr id="3" name="矩形 2">
            <a:extLst>
              <a:ext uri="{FF2B5EF4-FFF2-40B4-BE49-F238E27FC236}">
                <a16:creationId xmlns:a16="http://schemas.microsoft.com/office/drawing/2014/main" id="{AA2A33B8-122C-0BDC-D75A-31481E591DB3}"/>
              </a:ext>
            </a:extLst>
          </p:cNvPr>
          <p:cNvSpPr/>
          <p:nvPr/>
        </p:nvSpPr>
        <p:spPr>
          <a:xfrm>
            <a:off x="538844" y="1355271"/>
            <a:ext cx="244927" cy="55027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DA2472-C380-D1AC-62C7-C98CC0F16655}"/>
              </a:ext>
            </a:extLst>
          </p:cNvPr>
          <p:cNvSpPr txBox="1">
            <a:spLocks/>
          </p:cNvSpPr>
          <p:nvPr/>
        </p:nvSpPr>
        <p:spPr>
          <a:xfrm>
            <a:off x="538844" y="1"/>
            <a:ext cx="7551963" cy="21129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/>
              <a:t>CREDIT RISK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94D55E4-2861-054E-E20D-333F1DD9748B}"/>
              </a:ext>
            </a:extLst>
          </p:cNvPr>
          <p:cNvSpPr txBox="1">
            <a:spLocks/>
          </p:cNvSpPr>
          <p:nvPr/>
        </p:nvSpPr>
        <p:spPr>
          <a:xfrm>
            <a:off x="4909529" y="3641271"/>
            <a:ext cx="3164950" cy="1708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积极向上团队：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91B0DE-FEE7-7E19-4A07-516BCBCE0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907" y="2112916"/>
            <a:ext cx="1258934" cy="12589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48777CD-7928-957C-D569-547056015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399" y="3486150"/>
            <a:ext cx="1258934" cy="12589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8E2FD8-29FB-FAF9-DB42-A9B3616825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147" y="4921945"/>
            <a:ext cx="1258934" cy="125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5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738673-3D50-FF7D-5FF9-19D8D24C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92371CB9-6943-093C-C6A8-319D826C9CCA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70A9B5-1B1D-9C0E-702A-BE67DDE25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740" y="0"/>
            <a:ext cx="4254501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4F05C46-0893-266F-FA9E-D430481B2BC8}"/>
              </a:ext>
            </a:extLst>
          </p:cNvPr>
          <p:cNvSpPr txBox="1"/>
          <p:nvPr/>
        </p:nvSpPr>
        <p:spPr>
          <a:xfrm>
            <a:off x="380145" y="410966"/>
            <a:ext cx="5537770" cy="400110"/>
          </a:xfrm>
          <a:prstGeom prst="rect">
            <a:avLst/>
          </a:prstGeom>
          <a:noFill/>
          <a:ln w="444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How to fill up missing </a:t>
            </a:r>
            <a:r>
              <a:rPr lang="en-US" sz="2000" dirty="0" err="1">
                <a:solidFill>
                  <a:schemeClr val="bg1"/>
                </a:solidFill>
              </a:rPr>
              <a:t>Income_Categoary</a:t>
            </a:r>
            <a:r>
              <a:rPr lang="en-US" sz="2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2BCF4E2-88F7-B98B-783B-EC343B7C08ED}"/>
              </a:ext>
            </a:extLst>
          </p:cNvPr>
          <p:cNvSpPr/>
          <p:nvPr/>
        </p:nvSpPr>
        <p:spPr>
          <a:xfrm flipV="1">
            <a:off x="6690056" y="1477765"/>
            <a:ext cx="2853994" cy="48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C7E3A0-0643-7772-8A2D-67DFB19F3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83" y="1551184"/>
            <a:ext cx="4273813" cy="497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94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2651A-3786-4777-3D38-E072038DB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020DD32B-8B47-7DE0-3FFF-0647287EC8D3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F288CFC-C49E-46E8-0FC2-E4FC3454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238" y="1424898"/>
            <a:ext cx="5267617" cy="468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C09981F-ADB0-7487-F535-BD2F7CCFADC5}"/>
              </a:ext>
            </a:extLst>
          </p:cNvPr>
          <p:cNvSpPr txBox="1"/>
          <p:nvPr/>
        </p:nvSpPr>
        <p:spPr>
          <a:xfrm>
            <a:off x="380145" y="410966"/>
            <a:ext cx="5537770" cy="400110"/>
          </a:xfrm>
          <a:prstGeom prst="rect">
            <a:avLst/>
          </a:prstGeom>
          <a:noFill/>
          <a:ln w="444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How to fill up missing </a:t>
            </a:r>
            <a:r>
              <a:rPr lang="en-US" sz="2000" dirty="0" err="1">
                <a:solidFill>
                  <a:schemeClr val="bg1"/>
                </a:solidFill>
              </a:rPr>
              <a:t>Income_Category</a:t>
            </a:r>
            <a:r>
              <a:rPr lang="en-US" sz="20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8F034488-9156-CB78-4225-F45D5E156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7" y="1424898"/>
            <a:ext cx="6200776" cy="468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639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EE353-3DFB-A6F0-BF5E-48024D2E3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46A003B8-8EFB-5ED0-4C51-D7EA0F8BE517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EC35EA-5D1B-F472-81C5-A076DC5FD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33450"/>
            <a:ext cx="6790547" cy="49911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5C2FAF9B-657E-29B2-697D-EB6D301F8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33450"/>
            <a:ext cx="55245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8270B72-33AA-2E90-6752-E920DDC5A7F2}"/>
              </a:ext>
            </a:extLst>
          </p:cNvPr>
          <p:cNvSpPr txBox="1"/>
          <p:nvPr/>
        </p:nvSpPr>
        <p:spPr>
          <a:xfrm>
            <a:off x="380145" y="410966"/>
            <a:ext cx="5537770" cy="400110"/>
          </a:xfrm>
          <a:prstGeom prst="rect">
            <a:avLst/>
          </a:prstGeom>
          <a:noFill/>
          <a:ln w="444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 more missing </a:t>
            </a:r>
            <a:r>
              <a:rPr lang="en-US" sz="2000" dirty="0" err="1">
                <a:solidFill>
                  <a:schemeClr val="bg1"/>
                </a:solidFill>
              </a:rPr>
              <a:t>Income_Categoary</a:t>
            </a:r>
            <a:r>
              <a:rPr lang="en-US" sz="2000" dirty="0">
                <a:solidFill>
                  <a:schemeClr val="bg1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274422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328C-06F8-D86A-3019-49A2BC6B9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5DE610EE-6807-1A44-1A56-4E7ADB851061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C14253-6974-A030-900B-6E1B5A57A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6" y="104311"/>
            <a:ext cx="3448010" cy="7970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66392D-8372-9655-F4E0-5A573B6E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46" y="1140431"/>
            <a:ext cx="5996041" cy="54283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A61B33-A66E-9657-182B-709A3648E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601" y="1140431"/>
            <a:ext cx="5909399" cy="477726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DCB72A6-05AB-6DCF-48D6-0AA6B17FE044}"/>
              </a:ext>
            </a:extLst>
          </p:cNvPr>
          <p:cNvSpPr txBox="1"/>
          <p:nvPr/>
        </p:nvSpPr>
        <p:spPr>
          <a:xfrm>
            <a:off x="5948736" y="349321"/>
            <a:ext cx="599604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All, except one variable, is not normally distributed.</a:t>
            </a:r>
          </a:p>
        </p:txBody>
      </p:sp>
    </p:spTree>
    <p:extLst>
      <p:ext uri="{BB962C8B-B14F-4D97-AF65-F5344CB8AC3E}">
        <p14:creationId xmlns:p14="http://schemas.microsoft.com/office/powerpoint/2010/main" val="3904956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B93C9-E231-E5F8-2C22-C34633921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F6D9CA5D-E904-F1A6-57C1-F6061F9F6B21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A27D224-C620-F739-3E29-BF5D406B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984" y="3642190"/>
            <a:ext cx="5269877" cy="314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ADC3CE4-B66D-2F6A-B5F5-E2849818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156" y="245493"/>
            <a:ext cx="5275206" cy="314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DC3658A-8EC4-B170-CEDB-DBB917860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501" y="245493"/>
            <a:ext cx="5085708" cy="31835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B0A3D1-4E01-076A-7BC1-66CD4E204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146" y="3642190"/>
            <a:ext cx="5085708" cy="31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80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42DF6-C1D2-FB9E-07EF-70268B034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1B906F9C-66E2-9052-98C9-5906E381D073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4E1008-7364-2FC5-40AD-B96307CA45C6}"/>
              </a:ext>
            </a:extLst>
          </p:cNvPr>
          <p:cNvSpPr txBox="1">
            <a:spLocks/>
          </p:cNvSpPr>
          <p:nvPr/>
        </p:nvSpPr>
        <p:spPr>
          <a:xfrm>
            <a:off x="783062" y="263505"/>
            <a:ext cx="9613861" cy="10809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sz="5400" b="1" i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DEBT-TO-INCOME</a:t>
            </a:r>
            <a:endParaRPr lang="en-I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5ADE8C-55B9-DE88-02A7-5BD23D3F8341}"/>
              </a:ext>
            </a:extLst>
          </p:cNvPr>
          <p:cNvSpPr txBox="1">
            <a:spLocks/>
          </p:cNvSpPr>
          <p:nvPr/>
        </p:nvSpPr>
        <p:spPr>
          <a:xfrm>
            <a:off x="920052" y="1446823"/>
            <a:ext cx="10059214" cy="126908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sz="5400" b="1" i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DTI Ratio=</a:t>
            </a:r>
            <a:br>
              <a:rPr lang="en-US" sz="2800" dirty="0"/>
            </a:br>
            <a:r>
              <a:rPr lang="en-US" sz="2000" dirty="0"/>
              <a:t>(Total Monthly Debt Payments / Gross Monthly Income ​)×100</a:t>
            </a:r>
            <a:endParaRPr lang="en-IN" sz="2800" dirty="0"/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CA820FAD-4ADC-7A2D-64F0-781A825F4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322491"/>
              </p:ext>
            </p:extLst>
          </p:nvPr>
        </p:nvGraphicFramePr>
        <p:xfrm>
          <a:off x="1746607" y="3093134"/>
          <a:ext cx="6813193" cy="204343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2950042">
                  <a:extLst>
                    <a:ext uri="{9D8B030D-6E8A-4147-A177-3AD203B41FA5}">
                      <a16:colId xmlns:a16="http://schemas.microsoft.com/office/drawing/2014/main" val="56263510"/>
                    </a:ext>
                  </a:extLst>
                </a:gridCol>
                <a:gridCol w="3863151">
                  <a:extLst>
                    <a:ext uri="{9D8B030D-6E8A-4147-A177-3AD203B41FA5}">
                      <a16:colId xmlns:a16="http://schemas.microsoft.com/office/drawing/2014/main" val="1694554909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u="none" strike="noStrike" dirty="0">
                          <a:effectLst/>
                        </a:rPr>
                        <a:t>DTI Range 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u="none" strike="noStrike">
                          <a:effectLst/>
                        </a:rPr>
                        <a:t>Interpretation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498578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0%–20%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Excellent 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2760886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21%–36%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Good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3267976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37%–49%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Risky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7500702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50%+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High Risk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07322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226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36AFC-0DDC-1787-2EA9-1403D794B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8D4AC73-A729-0703-9897-4350C594DA49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31755D-254E-14BC-7D1A-D597FEE9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74" y="534127"/>
            <a:ext cx="8429834" cy="7809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99EE37-D5FF-8D7E-02EC-E776CFA4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74" y="1730745"/>
            <a:ext cx="8003569" cy="1866275"/>
          </a:xfrm>
          <a:prstGeom prst="rect">
            <a:avLst/>
          </a:prstGeom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8FBCAF5-570B-B14A-56C5-466AB64FA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97" y="3691944"/>
            <a:ext cx="5153255" cy="307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8FC48B3F-66FC-39CF-D230-EFD16C2B0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155" y="3691944"/>
            <a:ext cx="5175868" cy="308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560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2A5FA-0376-395E-076F-E367E9782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46F17079-77D0-0E7E-EE4F-CBD81B1A541F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FA38C7-E80C-A1D9-3C2D-BB8ED476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27" y="3857486"/>
            <a:ext cx="4913266" cy="293698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A31837D-3ABF-1164-86F5-EA0EBF564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161" y="747686"/>
            <a:ext cx="4913266" cy="293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555FB36-DB7B-62E4-3603-8E62372FF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161" y="3857960"/>
            <a:ext cx="4913265" cy="29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38A4746-493D-97F5-C56A-1354FF64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27" y="747686"/>
            <a:ext cx="4918233" cy="293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53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B2921-A501-D0E5-6B07-984FC9FC6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5174BE5E-B091-5228-7F31-A835227662DB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94220C-F0AC-E7F8-6D7B-3C943C73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221" y="964790"/>
            <a:ext cx="3566199" cy="21383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89D739-5F00-F2E5-2D55-B30B45B6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221" y="3236753"/>
            <a:ext cx="3634563" cy="20308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9AAC6A-A0BD-EC18-381A-6F177B7CC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610" y="964790"/>
            <a:ext cx="3669244" cy="21383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DD0F4B7-C999-0B3D-C3EE-4190A99D3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290" y="3179530"/>
            <a:ext cx="3634563" cy="212518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11D23F-27D4-1A8B-D06D-ECBA50D86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334" y="3179531"/>
            <a:ext cx="3559592" cy="21251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3DBE438-1980-1BC8-A392-289C4C1DF6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728" y="975532"/>
            <a:ext cx="3461516" cy="205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76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BE0FA-CB3C-C038-F769-E5B03AC7E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6F5C7BFA-5771-307E-A4ED-52CCCD0C4A9E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26D7FB-88D1-843D-3510-E4306FB5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3" y="1216865"/>
            <a:ext cx="5278936" cy="32868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12662A-1424-D45E-A3F6-01C74B6DB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750" y="1216865"/>
            <a:ext cx="5267218" cy="32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21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05369-289F-FB49-3F26-DA1E01D9C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AD7BF-B33D-7809-6D3B-4ED48ACF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1843" y="1350372"/>
            <a:ext cx="9900556" cy="2788920"/>
          </a:xfrm>
        </p:spPr>
        <p:txBody>
          <a:bodyPr/>
          <a:lstStyle/>
          <a:p>
            <a:r>
              <a:rPr lang="en-US" dirty="0"/>
              <a:t>CREDIT RISK,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SENTIMENT ANALYSIS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&amp; </a:t>
            </a:r>
            <a:r>
              <a:rPr lang="en-US" dirty="0" err="1"/>
              <a:t>n.P.S</a:t>
            </a:r>
            <a:r>
              <a:rPr lang="en-US" sz="2800" dirty="0" err="1"/>
              <a:t>.</a:t>
            </a:r>
            <a:r>
              <a:rPr lang="en-US" sz="2800" dirty="0"/>
              <a:t>(net Promoter Score)</a:t>
            </a:r>
          </a:p>
        </p:txBody>
      </p:sp>
      <p:pic>
        <p:nvPicPr>
          <p:cNvPr id="6" name="Picture Placeholder 21" descr="Mountains under near dusk sky">
            <a:extLst>
              <a:ext uri="{FF2B5EF4-FFF2-40B4-BE49-F238E27FC236}">
                <a16:creationId xmlns:a16="http://schemas.microsoft.com/office/drawing/2014/main" id="{D14890D2-E0A2-5A63-B653-6F8D44574B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939" r="16939"/>
          <a:stretch/>
        </p:blipFill>
        <p:spPr>
          <a:xfrm>
            <a:off x="8912118" y="3821571"/>
            <a:ext cx="2590792" cy="2590797"/>
          </a:xfrm>
        </p:spPr>
      </p:pic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CDAD27DD-D699-AD94-B6BC-F08F968C2DE8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A97709E-6129-8A3E-FCB6-FC3F50AB1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966" y="4834451"/>
            <a:ext cx="1577917" cy="1577917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B7222412-5ECD-08CD-BA8A-DB2D802A6B35}"/>
              </a:ext>
            </a:extLst>
          </p:cNvPr>
          <p:cNvSpPr txBox="1">
            <a:spLocks/>
          </p:cNvSpPr>
          <p:nvPr/>
        </p:nvSpPr>
        <p:spPr>
          <a:xfrm>
            <a:off x="3388179" y="6025242"/>
            <a:ext cx="1714500" cy="8361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Tricia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105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210A1-0CC2-BDD8-9F77-F84AB1DDE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9D74079-8684-83CC-D60D-B117BBE01EC9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625D91-B30B-C745-21F9-FAFA9DA6F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28" y="2249427"/>
            <a:ext cx="8087854" cy="42011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23CF94-D219-EF8D-DC8D-3C865130E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33" y="785324"/>
            <a:ext cx="4565873" cy="58287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968A407-0189-29E8-C62C-3ADAD02A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363" y="449788"/>
            <a:ext cx="6653609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165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17CB7-7AE6-8515-5D6D-182D20252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CB8FB4F5-C8F7-C63A-FAD0-FFBEDF3EE7C4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524D09-411B-D426-E867-2ECDE7D70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501" y="957172"/>
            <a:ext cx="7656542" cy="2877778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8EE26D7-457B-9963-912B-49ED75E6C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639894"/>
              </p:ext>
            </p:extLst>
          </p:nvPr>
        </p:nvGraphicFramePr>
        <p:xfrm>
          <a:off x="865414" y="3930657"/>
          <a:ext cx="5870122" cy="2631266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2851340">
                  <a:extLst>
                    <a:ext uri="{9D8B030D-6E8A-4147-A177-3AD203B41FA5}">
                      <a16:colId xmlns:a16="http://schemas.microsoft.com/office/drawing/2014/main" val="2874219644"/>
                    </a:ext>
                  </a:extLst>
                </a:gridCol>
                <a:gridCol w="3018782">
                  <a:extLst>
                    <a:ext uri="{9D8B030D-6E8A-4147-A177-3AD203B41FA5}">
                      <a16:colId xmlns:a16="http://schemas.microsoft.com/office/drawing/2014/main" val="2923501970"/>
                    </a:ext>
                  </a:extLst>
                </a:gridCol>
              </a:tblGrid>
              <a:tr h="145559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 Involuntary Attrition Rate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Risk Level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92280057"/>
                  </a:ext>
                </a:extLst>
              </a:tr>
              <a:tr h="39189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&lt;5%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u="none" strike="noStrike">
                          <a:effectLst/>
                        </a:rPr>
                        <a:t>Healthy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81043832"/>
                  </a:ext>
                </a:extLst>
              </a:tr>
              <a:tr h="39189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2%~6%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Acceptable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42500961"/>
                  </a:ext>
                </a:extLst>
              </a:tr>
              <a:tr h="39189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&gt; 10%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Red Flag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58828275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57822B28-E9D9-8709-9D98-86D17EE12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692" y="3930657"/>
            <a:ext cx="4519966" cy="26312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C59245D-172B-8A82-5148-75F1BD6E4B6C}"/>
              </a:ext>
            </a:extLst>
          </p:cNvPr>
          <p:cNvSpPr txBox="1"/>
          <p:nvPr/>
        </p:nvSpPr>
        <p:spPr>
          <a:xfrm>
            <a:off x="857247" y="430232"/>
            <a:ext cx="4073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Overall View</a:t>
            </a:r>
          </a:p>
        </p:txBody>
      </p:sp>
    </p:spTree>
    <p:extLst>
      <p:ext uri="{BB962C8B-B14F-4D97-AF65-F5344CB8AC3E}">
        <p14:creationId xmlns:p14="http://schemas.microsoft.com/office/powerpoint/2010/main" val="237005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C90C5-D1BF-555A-24D2-6A3E93B1A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C82B1B-9813-1206-00FD-444EFC4F0DE4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DED34AE-CA22-334E-4E88-69FB2B776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65" y="1142144"/>
            <a:ext cx="5476875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80462D-8A07-DE5F-5C72-E4BCC7ECF0F0}"/>
              </a:ext>
            </a:extLst>
          </p:cNvPr>
          <p:cNvSpPr txBox="1"/>
          <p:nvPr/>
        </p:nvSpPr>
        <p:spPr>
          <a:xfrm>
            <a:off x="734783" y="71004"/>
            <a:ext cx="4073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Voluntary Attrition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3F245E2-A9D5-8EDD-356C-FD59CB6A7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978" y="3492964"/>
            <a:ext cx="3760256" cy="298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42180B-DEE3-D0AD-8D70-0D4D881A58FA}"/>
              </a:ext>
            </a:extLst>
          </p:cNvPr>
          <p:cNvSpPr txBox="1"/>
          <p:nvPr/>
        </p:nvSpPr>
        <p:spPr>
          <a:xfrm>
            <a:off x="849085" y="693958"/>
            <a:ext cx="259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Sentiment Analysis</a:t>
            </a:r>
          </a:p>
        </p:txBody>
      </p:sp>
      <p:pic>
        <p:nvPicPr>
          <p:cNvPr id="5122" name="Picture 2" descr="Sentiment Analysis: Way Beyond Polarity">
            <a:extLst>
              <a:ext uri="{FF2B5EF4-FFF2-40B4-BE49-F238E27FC236}">
                <a16:creationId xmlns:a16="http://schemas.microsoft.com/office/drawing/2014/main" id="{67B23061-D1F3-E85A-B951-B270E0140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01" y="893589"/>
            <a:ext cx="4619864" cy="256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721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62FDB-473D-F592-6A5D-3748C7171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888290AD-207A-93A9-4862-4D12B19FA76E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D11F1DB-1580-4785-55A2-34294889A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560" y="1458930"/>
            <a:ext cx="5573462" cy="464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F5D7C4-EE54-24C3-9432-100A0A47D953}"/>
              </a:ext>
            </a:extLst>
          </p:cNvPr>
          <p:cNvSpPr txBox="1"/>
          <p:nvPr/>
        </p:nvSpPr>
        <p:spPr>
          <a:xfrm>
            <a:off x="1118172" y="1940101"/>
            <a:ext cx="3000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NPS Analysis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(Net Promoter Score)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73B612-63B9-91AE-E379-F1DED6E71D8C}"/>
              </a:ext>
            </a:extLst>
          </p:cNvPr>
          <p:cNvSpPr txBox="1"/>
          <p:nvPr/>
        </p:nvSpPr>
        <p:spPr>
          <a:xfrm>
            <a:off x="857247" y="430232"/>
            <a:ext cx="4073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Voluntary Attrition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E4E752-3A68-E063-E0E3-34148E38C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57" y="3698420"/>
            <a:ext cx="4362085" cy="22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84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46E7A-1348-136C-2FF1-396E5F51B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734332C-AD1C-2BA1-2C04-5DB970FBF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693" y="1"/>
            <a:ext cx="2575557" cy="3164402"/>
          </a:xfrm>
          <a:prstGeom prst="rect">
            <a:avLst/>
          </a:prstGeom>
        </p:spPr>
      </p:pic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02DD2CD8-430C-E22C-38F0-3C5F63C0B5C4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084FB3-57F6-E722-3DD4-D30AC599B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16628"/>
            <a:ext cx="12005496" cy="438422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2A53FC3-95E9-2B7A-889B-B978FC97C31D}"/>
              </a:ext>
            </a:extLst>
          </p:cNvPr>
          <p:cNvSpPr txBox="1"/>
          <p:nvPr/>
        </p:nvSpPr>
        <p:spPr>
          <a:xfrm>
            <a:off x="889909" y="642502"/>
            <a:ext cx="381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Involuntary Attrition</a:t>
            </a:r>
          </a:p>
        </p:txBody>
      </p:sp>
    </p:spTree>
    <p:extLst>
      <p:ext uri="{BB962C8B-B14F-4D97-AF65-F5344CB8AC3E}">
        <p14:creationId xmlns:p14="http://schemas.microsoft.com/office/powerpoint/2010/main" val="636764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D4111-6654-E77C-899F-CEF6B2059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6389D61F-18FC-B47F-FFBC-12A9B23B022A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897EBF-1572-4232-F95E-069C982BA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09" y="1567541"/>
            <a:ext cx="4629469" cy="372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0760040-52F6-D6F1-A676-1CFE7D35D8A0}"/>
              </a:ext>
            </a:extLst>
          </p:cNvPr>
          <p:cNvSpPr txBox="1"/>
          <p:nvPr/>
        </p:nvSpPr>
        <p:spPr>
          <a:xfrm>
            <a:off x="889909" y="569023"/>
            <a:ext cx="381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Involuntary Attrition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00C02A-5386-D59E-CB7B-3F64FE33CC83}"/>
              </a:ext>
            </a:extLst>
          </p:cNvPr>
          <p:cNvSpPr txBox="1"/>
          <p:nvPr/>
        </p:nvSpPr>
        <p:spPr>
          <a:xfrm>
            <a:off x="0" y="5399559"/>
            <a:ext cx="11830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Q: How high is credit risk on people like-him/business if we invested?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0F44B81-DA0B-7A48-3036-AD65EF2CE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548030"/>
            <a:ext cx="4476750" cy="374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637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DED08-7D70-BDA1-233B-689CD9471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88254175-EE11-7E42-AD4B-240C47ABF2F4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D7787B-AFAD-911C-E159-CEA05386C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55" y="1163323"/>
            <a:ext cx="10197988" cy="513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53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D4A6C-33EB-9314-F1C7-EC8DF5ED3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3DE4CC5-8625-C13D-0B23-E88D31B0E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993" y="2122715"/>
            <a:ext cx="7440050" cy="4331172"/>
          </a:xfrm>
          <a:prstGeom prst="rect">
            <a:avLst/>
          </a:prstGeom>
        </p:spPr>
      </p:pic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A5799154-11A0-3F23-FA0D-1B871BC26EAF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768138-76E1-FA65-B54A-2B923A939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5" y="1951264"/>
            <a:ext cx="4339629" cy="450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79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2E03E-B0E5-CAD3-3FAC-3B7F052D1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A4609C9C-FE49-D232-22FF-1B61D158319C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496F6D-C959-6929-2D57-A5D368D23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107" y="1401314"/>
            <a:ext cx="5617138" cy="4218153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88CF125-A219-91CA-74FF-FADA68901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64" y="1410778"/>
            <a:ext cx="5424346" cy="420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F4BEE30-5379-E218-2E30-CFEA9FF8CD66}"/>
              </a:ext>
            </a:extLst>
          </p:cNvPr>
          <p:cNvSpPr txBox="1"/>
          <p:nvPr/>
        </p:nvSpPr>
        <p:spPr>
          <a:xfrm>
            <a:off x="1340501" y="719013"/>
            <a:ext cx="3102427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Client Counts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184BE7-4E0B-EA79-6C38-700375EFC632}"/>
              </a:ext>
            </a:extLst>
          </p:cNvPr>
          <p:cNvSpPr txBox="1"/>
          <p:nvPr/>
        </p:nvSpPr>
        <p:spPr>
          <a:xfrm>
            <a:off x="6079671" y="737751"/>
            <a:ext cx="5222419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Estimated Annual Revenue</a:t>
            </a:r>
          </a:p>
        </p:txBody>
      </p:sp>
    </p:spTree>
    <p:extLst>
      <p:ext uri="{BB962C8B-B14F-4D97-AF65-F5344CB8AC3E}">
        <p14:creationId xmlns:p14="http://schemas.microsoft.com/office/powerpoint/2010/main" val="711283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F12DC-3EF6-02B6-51F1-6C9A65158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19F5E18A-782C-DE20-3280-E203C6E384D4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08BBA70-D238-7401-53F6-9958DEDD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11" y="1894116"/>
            <a:ext cx="5341912" cy="331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A222A0F-DEDC-9DBE-A14A-A259417A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582" y="1894116"/>
            <a:ext cx="5328750" cy="330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78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ECAA6-E1C0-7550-6106-28BDB8774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3812-B449-6684-563A-059CC98A4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544" y="614202"/>
            <a:ext cx="5918072" cy="1010491"/>
          </a:xfrm>
        </p:spPr>
        <p:txBody>
          <a:bodyPr/>
          <a:lstStyle/>
          <a:p>
            <a:pPr algn="l"/>
            <a:r>
              <a:rPr lang="en-US" dirty="0"/>
              <a:t>Mini Agenda</a:t>
            </a: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C6AD4187-AF4E-2C38-30FE-5E24CFF3E9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21" b="21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BC3D0-5131-4ADE-8470-949E14B4FD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2179864"/>
            <a:ext cx="5918068" cy="3608615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dirty="0"/>
              <a:t>Data Cleansing &amp; Quality Check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Correlation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Voluntary Attrition &amp; Sentiment Analysis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Involuntary Attrition &amp; NPS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670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1D9F4-E8ED-046A-6719-079224B74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DDC18296-9E24-1A15-AFAA-54940349E50D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41404B-1184-CE88-C238-01AAB7F3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659" y="1173535"/>
            <a:ext cx="9643363" cy="45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92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all</a:t>
            </a: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B520C53E-8329-74AB-5229-BCDE630B2E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21" b="21"/>
          <a:stretch/>
        </p:blipFill>
        <p:spPr/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/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7" name="Picture Placeholder 8" descr="Mountains at sunset">
            <a:extLst>
              <a:ext uri="{FF2B5EF4-FFF2-40B4-BE49-F238E27FC236}">
                <a16:creationId xmlns:a16="http://schemas.microsoft.com/office/drawing/2014/main" id="{DABEABE1-2983-8759-E3F7-CCC6330C6B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3" r="23"/>
          <a:stretch/>
        </p:blipFill>
        <p:spPr>
          <a:xfrm>
            <a:off x="8197587" y="411831"/>
            <a:ext cx="3521337" cy="3521344"/>
          </a:xfrm>
        </p:spPr>
      </p:pic>
    </p:spTree>
    <p:extLst>
      <p:ext uri="{BB962C8B-B14F-4D97-AF65-F5344CB8AC3E}">
        <p14:creationId xmlns:p14="http://schemas.microsoft.com/office/powerpoint/2010/main" val="1941235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Overcoming nervousness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A9D03-6CF8-D31E-2E06-88AEBCEF7D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Confidence-building strategies</a:t>
            </a:r>
          </a:p>
        </p:txBody>
      </p:sp>
      <p:pic>
        <p:nvPicPr>
          <p:cNvPr id="6" name="Picture Placeholder 21" descr="Mountains under near dusk sky">
            <a:extLst>
              <a:ext uri="{FF2B5EF4-FFF2-40B4-BE49-F238E27FC236}">
                <a16:creationId xmlns:a16="http://schemas.microsoft.com/office/drawing/2014/main" id="{56606EF5-1CC7-5421-5CF4-C03704056C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939" r="16939"/>
          <a:stretch/>
        </p:blipFill>
        <p:spPr/>
      </p:pic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pic>
        <p:nvPicPr>
          <p:cNvPr id="13" name="Picture Placeholder 12" descr="A mountain range with snow">
            <a:extLst>
              <a:ext uri="{FF2B5EF4-FFF2-40B4-BE49-F238E27FC236}">
                <a16:creationId xmlns:a16="http://schemas.microsoft.com/office/drawing/2014/main" id="{06CC7187-0D55-8D17-DB17-83EAB1EF8D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18541-7290-F1A9-2357-CA26E074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</p:spTree>
    <p:extLst>
      <p:ext uri="{BB962C8B-B14F-4D97-AF65-F5344CB8AC3E}">
        <p14:creationId xmlns:p14="http://schemas.microsoft.com/office/powerpoint/2010/main" val="1450287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98432-2D58-D940-A0AE-7748E2A487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Selecting visual aids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C780BDD-62B7-3E51-C2DE-09259F62C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8FDAA-00CD-846E-A576-B59DFA73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85800"/>
            <a:ext cx="9137012" cy="1280160"/>
          </a:xfrm>
        </p:spPr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B3B4A-6ED2-64D9-BEC7-1B6C66971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160" y="2327440"/>
            <a:ext cx="4846320" cy="4040574"/>
          </a:xfrm>
        </p:spPr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FF1654-306D-262A-D360-5E5C2E6B3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23402" y="2327441"/>
            <a:ext cx="4846320" cy="4040574"/>
          </a:xfrm>
        </p:spPr>
        <p:txBody>
          <a:bodyPr/>
          <a:lstStyle/>
          <a:p>
            <a:r>
              <a:rPr lang="en-US" dirty="0"/>
              <a:t>Effective body language enhances your message, 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2102816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24D3-07BE-C483-3F42-95EEE833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EFE5C42-059F-482E-C029-E8FA5107EED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28FD192-492A-A40D-E86A-BABC77587C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62FCA4D-7EEE-9E3D-F691-FEFB5FB337E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Stay calm</a:t>
            </a:r>
          </a:p>
          <a:p>
            <a:r>
              <a:rPr lang="en-US" dirty="0"/>
              <a:t>Actively listen</a:t>
            </a:r>
          </a:p>
          <a:p>
            <a:r>
              <a:rPr lang="en-US" dirty="0"/>
              <a:t>Pause and reflect</a:t>
            </a:r>
          </a:p>
          <a:p>
            <a:r>
              <a:rPr lang="en-US" dirty="0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719664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/>
          <a:lstStyle/>
          <a:p>
            <a:r>
              <a:rPr lang="en-US" dirty="0"/>
              <a:t>Speaking impact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E6A21B-7748-174B-D77E-8EE0B288C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pic>
        <p:nvPicPr>
          <p:cNvPr id="6" name="Picture Placeholder 21" descr="Mountains under near dusk sky">
            <a:extLst>
              <a:ext uri="{FF2B5EF4-FFF2-40B4-BE49-F238E27FC236}">
                <a16:creationId xmlns:a16="http://schemas.microsoft.com/office/drawing/2014/main" id="{1472EB4E-1296-AC66-19FA-B01BB8D8A5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2444" r="22444"/>
          <a:stretch/>
        </p:blipFill>
        <p:spPr>
          <a:xfrm>
            <a:off x="6695553" y="301752"/>
            <a:ext cx="5221224" cy="6263640"/>
          </a:xfrm>
        </p:spPr>
      </p:pic>
    </p:spTree>
    <p:extLst>
      <p:ext uri="{BB962C8B-B14F-4D97-AF65-F5344CB8AC3E}">
        <p14:creationId xmlns:p14="http://schemas.microsoft.com/office/powerpoint/2010/main" val="3638111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B8245B-90F5-42D5-BB2F-B23140DB2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delivery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262961-9495-E252-E690-1E733A8C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6AF13B15-615A-B282-84CE-BCE3A52AFAF2}"/>
              </a:ext>
            </a:extLst>
          </p:cNvPr>
          <p:cNvGraphicFramePr>
            <a:graphicFrameLocks noGrp="1"/>
          </p:cNvGraphicFramePr>
          <p:nvPr>
            <p:ph idx="21"/>
            <p:extLst>
              <p:ext uri="{D42A27DB-BD31-4B8C-83A1-F6EECF244321}">
                <p14:modId xmlns:p14="http://schemas.microsoft.com/office/powerpoint/2010/main" val="540832049"/>
              </p:ext>
            </p:extLst>
          </p:nvPr>
        </p:nvGraphicFramePr>
        <p:xfrm>
          <a:off x="1279525" y="3017838"/>
          <a:ext cx="10374792" cy="3386137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9369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593698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593698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593698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217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217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217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217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217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771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582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5541F-BD5C-EBFE-62D3-463F4F9A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CA212C06-BDF6-0D08-7C1A-1D35E670CAAB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2B2B174F-55B9-8479-7087-96680B8C3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23" y="1797977"/>
            <a:ext cx="5266322" cy="458741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F65F8C33-74CE-668E-F538-018A2228DEE7}"/>
              </a:ext>
            </a:extLst>
          </p:cNvPr>
          <p:cNvSpPr txBox="1"/>
          <p:nvPr/>
        </p:nvSpPr>
        <p:spPr>
          <a:xfrm>
            <a:off x="3047144" y="935064"/>
            <a:ext cx="609771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2000" b="1" kern="100" dirty="0">
                <a:solidFill>
                  <a:schemeClr val="bg1"/>
                </a:solidFill>
                <a:effectLst/>
                <a:latin typeface="Segoe UI Emoji" panose="020B0502040204020203" pitchFamily="34" charset="0"/>
                <a:ea typeface="DengXian" panose="02010600030101010101" pitchFamily="2" charset="-122"/>
                <a:cs typeface="Segoe UI Emoji" panose="020B0502040204020203" pitchFamily="34" charset="0"/>
              </a:rPr>
              <a:t>✅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Full List of Data Cleansing / Quality Check Tasks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5474A5FA-409B-8953-CB89-9F08B6D8E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064" y="1797977"/>
            <a:ext cx="6208198" cy="458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35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B4A8555D-2DFF-E6D8-3698-67C06B770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E16BFA7C-979F-1D5E-79D4-DEEC56EBE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160" y="685800"/>
            <a:ext cx="4937760" cy="4023360"/>
          </a:xfrm>
        </p:spPr>
        <p:txBody>
          <a:bodyPr/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E42FE3-72C0-8885-D01D-FC08E0DEC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04755" y="685800"/>
            <a:ext cx="4937760" cy="4023360"/>
          </a:xfrm>
        </p:spPr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50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923D-C618-15EF-E1D7-7C1B0DBB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 anchorCtr="0"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6" name="Table Placeholder 3">
            <a:extLst>
              <a:ext uri="{FF2B5EF4-FFF2-40B4-BE49-F238E27FC236}">
                <a16:creationId xmlns:a16="http://schemas.microsoft.com/office/drawing/2014/main" id="{8B2437E8-72AB-C7C2-6EC7-E8366A2C8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316456"/>
              </p:ext>
            </p:extLst>
          </p:nvPr>
        </p:nvGraphicFramePr>
        <p:xfrm>
          <a:off x="1279525" y="2103438"/>
          <a:ext cx="10387544" cy="404029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96886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596886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596886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596886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68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68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68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83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68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83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351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Placeholder 14" descr="Mountains under near dusk sky">
            <a:extLst>
              <a:ext uri="{FF2B5EF4-FFF2-40B4-BE49-F238E27FC236}">
                <a16:creationId xmlns:a16="http://schemas.microsoft.com/office/drawing/2014/main" id="{DE72DC91-8DC9-B68C-C1D3-8F5273481A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3191" r="13191"/>
          <a:stretch/>
        </p:blipFill>
        <p:spPr>
          <a:xfrm>
            <a:off x="1371606" y="3205313"/>
            <a:ext cx="3043077" cy="304308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D88C-5989-4007-4953-F54A4A34B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0609" y="3127248"/>
            <a:ext cx="6117381" cy="3017520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68999-EB91-A7BF-1DD1-5635D3398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856F2ED3-8D3D-0E8A-EB31-8C32D0F3CD76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5F5BE1-7E52-DBD6-95F5-3DD953EDB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6" y="1869898"/>
            <a:ext cx="6534859" cy="43805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BF561C-24DC-9D66-B31F-D84C515E8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150" y="1869898"/>
            <a:ext cx="5469082" cy="438051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23A87B-DF0A-1ED7-2D13-FBE0CCCF9617}"/>
              </a:ext>
            </a:extLst>
          </p:cNvPr>
          <p:cNvSpPr txBox="1"/>
          <p:nvPr/>
        </p:nvSpPr>
        <p:spPr>
          <a:xfrm>
            <a:off x="3047144" y="935064"/>
            <a:ext cx="609771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2000" b="1" kern="100" dirty="0">
                <a:solidFill>
                  <a:schemeClr val="bg1"/>
                </a:solidFill>
                <a:effectLst/>
                <a:latin typeface="Segoe UI Emoji" panose="020B0502040204020203" pitchFamily="34" charset="0"/>
                <a:ea typeface="DengXian" panose="02010600030101010101" pitchFamily="2" charset="-122"/>
                <a:cs typeface="Segoe UI Emoji" panose="020B0502040204020203" pitchFamily="34" charset="0"/>
              </a:rPr>
              <a:t>✅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Full List of Data Cleansing / Quality Check Tasks</a:t>
            </a:r>
          </a:p>
        </p:txBody>
      </p:sp>
    </p:spTree>
    <p:extLst>
      <p:ext uri="{BB962C8B-B14F-4D97-AF65-F5344CB8AC3E}">
        <p14:creationId xmlns:p14="http://schemas.microsoft.com/office/powerpoint/2010/main" val="296855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338FB-B077-2B74-E866-8F3C0545A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4F1D619-C09F-F8A2-1944-BBCD23ACED6D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59B57A-D924-6744-D213-2DD1D786E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36" y="521032"/>
            <a:ext cx="2800741" cy="8668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7F2EF3-B5A2-B3EB-E47C-5D1D2370B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36" y="1518558"/>
            <a:ext cx="4581501" cy="522183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C7C266-C793-0D4A-E760-23DE5A462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028" y="628650"/>
            <a:ext cx="7018781" cy="611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5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3372D-9935-A576-7BF2-6762A151A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F3665A4A-FEE9-309E-3826-9E9232C52AA4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3C39A8-14B4-C402-6896-67B7D0FA5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81" y="218619"/>
            <a:ext cx="1619476" cy="4001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E8D669-1EF7-15BF-FF7B-CA77755B3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3235"/>
            <a:ext cx="12192000" cy="595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76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BFE6F-34BE-EB5B-35FD-6C39CEEF1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B7345ABD-4BDE-48F2-E37C-D206F39C2344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65BD1C-8A2F-1646-5E0D-967C5A753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4" y="1950413"/>
            <a:ext cx="12100695" cy="29644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287472-6102-4ED1-0807-9447C8E91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5" y="1582221"/>
            <a:ext cx="12099185" cy="3681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B6D6E5-112E-CD12-545F-A4B55F215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65" y="803778"/>
            <a:ext cx="1619476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2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96747-6CFF-A9F5-5362-88D242FE3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FBB565E2-9049-8233-A199-D7C1049B8494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7465C1-334F-AD5E-D61A-30495B730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09" y="0"/>
            <a:ext cx="5382376" cy="18862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A67038-62F4-DFB1-4C86-F2B1A94CF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7" y="1781823"/>
            <a:ext cx="11919857" cy="49810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07F994A-30B4-C0D3-AE62-C452C5AE75E2}"/>
              </a:ext>
            </a:extLst>
          </p:cNvPr>
          <p:cNvSpPr/>
          <p:nvPr/>
        </p:nvSpPr>
        <p:spPr>
          <a:xfrm>
            <a:off x="11042334" y="3295894"/>
            <a:ext cx="821932" cy="5137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B59E5D9-C16F-7381-2B21-BCEA7F43939A}"/>
              </a:ext>
            </a:extLst>
          </p:cNvPr>
          <p:cNvSpPr/>
          <p:nvPr/>
        </p:nvSpPr>
        <p:spPr>
          <a:xfrm flipV="1">
            <a:off x="5274068" y="4155650"/>
            <a:ext cx="821932" cy="5137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3A7EFC0-D1FD-E297-0D19-3AF69CF72CEA}"/>
              </a:ext>
            </a:extLst>
          </p:cNvPr>
          <p:cNvSpPr/>
          <p:nvPr/>
        </p:nvSpPr>
        <p:spPr>
          <a:xfrm>
            <a:off x="8970282" y="4979971"/>
            <a:ext cx="821932" cy="5137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4004C66-6338-79A4-8EF0-C0147A3096ED}"/>
              </a:ext>
            </a:extLst>
          </p:cNvPr>
          <p:cNvSpPr/>
          <p:nvPr/>
        </p:nvSpPr>
        <p:spPr>
          <a:xfrm flipV="1">
            <a:off x="1623317" y="4568570"/>
            <a:ext cx="1438381" cy="4571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05099B-3D6B-F877-1464-C2FB9DF35B5F}"/>
              </a:ext>
            </a:extLst>
          </p:cNvPr>
          <p:cNvSpPr txBox="1"/>
          <p:nvPr/>
        </p:nvSpPr>
        <p:spPr>
          <a:xfrm>
            <a:off x="6070924" y="195943"/>
            <a:ext cx="5382376" cy="646331"/>
          </a:xfrm>
          <a:prstGeom prst="rect">
            <a:avLst/>
          </a:prstGeom>
          <a:noFill/>
          <a:ln w="444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Category Variables</a:t>
            </a:r>
          </a:p>
        </p:txBody>
      </p:sp>
    </p:spTree>
    <p:extLst>
      <p:ext uri="{BB962C8B-B14F-4D97-AF65-F5344CB8AC3E}">
        <p14:creationId xmlns:p14="http://schemas.microsoft.com/office/powerpoint/2010/main" val="187363830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Galaxy presentation</Template>
  <TotalTime>7049</TotalTime>
  <Words>646</Words>
  <Application>Microsoft Office PowerPoint</Application>
  <PresentationFormat>宽屏</PresentationFormat>
  <Paragraphs>198</Paragraphs>
  <Slides>42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7" baseType="lpstr">
      <vt:lpstr>Arial</vt:lpstr>
      <vt:lpstr>Calibri</vt:lpstr>
      <vt:lpstr>Segoe UI Emoji</vt:lpstr>
      <vt:lpstr>Univers</vt:lpstr>
      <vt:lpstr>GradientVTI</vt:lpstr>
      <vt:lpstr>Agenda</vt:lpstr>
      <vt:lpstr>CREDIT RISK,  SENTIMENT ANALYSIS  &amp; n.P.S.(net Promoter Score)</vt:lpstr>
      <vt:lpstr>Mini Agenda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all</vt:lpstr>
      <vt:lpstr>The power of communication</vt:lpstr>
      <vt:lpstr>Overcoming nervousness</vt:lpstr>
      <vt:lpstr>Engaging the audience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14</cp:revision>
  <dcterms:created xsi:type="dcterms:W3CDTF">2025-07-26T01:16:22Z</dcterms:created>
  <dcterms:modified xsi:type="dcterms:W3CDTF">2025-08-09T16:41:30Z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